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79" r:id="rId7"/>
    <p:sldId id="280" r:id="rId8"/>
    <p:sldId id="281" r:id="rId9"/>
    <p:sldId id="282" r:id="rId10"/>
    <p:sldId id="273" r:id="rId11"/>
    <p:sldId id="275" r:id="rId12"/>
    <p:sldId id="276" r:id="rId13"/>
    <p:sldId id="277" r:id="rId14"/>
    <p:sldId id="278" r:id="rId15"/>
    <p:sldId id="274" r:id="rId16"/>
    <p:sldId id="2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>
      <p:cViewPr varScale="1">
        <p:scale>
          <a:sx n="52" d="100"/>
          <a:sy n="52" d="100"/>
        </p:scale>
        <p:origin x="12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514" y="13856"/>
            <a:ext cx="11047445" cy="1981340"/>
          </a:xfrm>
          <a:solidFill>
            <a:srgbClr val="FF0000"/>
          </a:solidFill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Pancasila </a:t>
            </a:r>
            <a:r>
              <a:rPr lang="en-US" sz="4800" b="1" dirty="0" err="1">
                <a:solidFill>
                  <a:schemeClr val="bg1"/>
                </a:solidFill>
              </a:rPr>
              <a:t>dalam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konteks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sejarah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perjuangan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indonesia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447800"/>
            <a:ext cx="9144000" cy="5410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rgbClr val="0070C0"/>
                </a:solidFill>
              </a:rPr>
              <a:t>Historis</a:t>
            </a:r>
            <a:r>
              <a:rPr lang="en-US" b="1" dirty="0">
                <a:solidFill>
                  <a:srgbClr val="0070C0"/>
                </a:solidFill>
              </a:rPr>
              <a:t>, </a:t>
            </a:r>
            <a:r>
              <a:rPr lang="en-US" b="1" dirty="0" err="1">
                <a:solidFill>
                  <a:srgbClr val="0070C0"/>
                </a:solidFill>
              </a:rPr>
              <a:t>Sosiologis</a:t>
            </a:r>
            <a:r>
              <a:rPr lang="en-US" b="1" dirty="0">
                <a:solidFill>
                  <a:srgbClr val="0070C0"/>
                </a:solidFill>
              </a:rPr>
              <a:t>, </a:t>
            </a:r>
            <a:r>
              <a:rPr lang="en-US" b="1" dirty="0" err="1">
                <a:solidFill>
                  <a:srgbClr val="0070C0"/>
                </a:solidFill>
              </a:rPr>
              <a:t>Yuridis</a:t>
            </a:r>
            <a:r>
              <a:rPr lang="en-US" b="1" dirty="0">
                <a:solidFill>
                  <a:srgbClr val="0070C0"/>
                </a:solidFill>
              </a:rPr>
              <a:t>, </a:t>
            </a:r>
            <a:r>
              <a:rPr lang="en-US" b="1" dirty="0" err="1">
                <a:solidFill>
                  <a:srgbClr val="0070C0"/>
                </a:solidFill>
              </a:rPr>
              <a:t>Politik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254898"/>
            <a:ext cx="8305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57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ahirnya Pancasila BPUPK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89596"/>
          </a:xfrm>
        </p:spPr>
      </p:pic>
    </p:spTree>
    <p:extLst>
      <p:ext uri="{BB962C8B-B14F-4D97-AF65-F5344CB8AC3E}">
        <p14:creationId xmlns:p14="http://schemas.microsoft.com/office/powerpoint/2010/main" val="287085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sz="half" idx="2"/>
          </p:nvPr>
        </p:nvSpPr>
        <p:spPr>
          <a:xfrm>
            <a:off x="5638800" y="1524000"/>
            <a:ext cx="4876800" cy="3048000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pPr marL="463550" indent="-354013">
              <a:buFont typeface="Lucida Sans Unicode" pitchFamily="34" charset="0"/>
              <a:buAutoNum type="arabicPeriod"/>
            </a:pPr>
            <a:r>
              <a:rPr lang="en-US" altLang="en-US" sz="2400" dirty="0" err="1">
                <a:solidFill>
                  <a:schemeClr val="bg1"/>
                </a:solidFill>
              </a:rPr>
              <a:t>Ketuhanan</a:t>
            </a:r>
            <a:r>
              <a:rPr lang="en-US" altLang="en-US" sz="2400" dirty="0">
                <a:solidFill>
                  <a:schemeClr val="bg1"/>
                </a:solidFill>
              </a:rPr>
              <a:t> yang </a:t>
            </a:r>
            <a:r>
              <a:rPr lang="en-US" altLang="en-US" sz="2400" dirty="0" err="1">
                <a:solidFill>
                  <a:schemeClr val="bg1"/>
                </a:solidFill>
              </a:rPr>
              <a:t>Maha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Esa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marL="463550" indent="-354013">
              <a:buFont typeface="Lucida Sans Unicode" pitchFamily="34" charset="0"/>
              <a:buAutoNum type="arabicPeriod"/>
            </a:pPr>
            <a:r>
              <a:rPr lang="en-US" altLang="en-US" sz="2400" dirty="0" err="1">
                <a:solidFill>
                  <a:schemeClr val="bg1"/>
                </a:solidFill>
              </a:rPr>
              <a:t>Kebangsaan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persatuan</a:t>
            </a:r>
            <a:r>
              <a:rPr lang="en-US" altLang="en-US" sz="2400" dirty="0">
                <a:solidFill>
                  <a:schemeClr val="bg1"/>
                </a:solidFill>
              </a:rPr>
              <a:t> Indonesia</a:t>
            </a:r>
          </a:p>
          <a:p>
            <a:pPr marL="463550" indent="-354013">
              <a:buFont typeface="Lucida Sans Unicode" pitchFamily="34" charset="0"/>
              <a:buAutoNum type="arabicPeriod"/>
            </a:pPr>
            <a:r>
              <a:rPr lang="en-US" altLang="en-US" sz="2400" dirty="0">
                <a:solidFill>
                  <a:schemeClr val="bg1"/>
                </a:solidFill>
              </a:rPr>
              <a:t>Rasa </a:t>
            </a:r>
            <a:r>
              <a:rPr lang="en-US" altLang="en-US" sz="2400" dirty="0" err="1">
                <a:solidFill>
                  <a:schemeClr val="bg1"/>
                </a:solidFill>
              </a:rPr>
              <a:t>kemanusiaan</a:t>
            </a:r>
            <a:r>
              <a:rPr lang="en-US" altLang="en-US" sz="2400" dirty="0">
                <a:solidFill>
                  <a:schemeClr val="bg1"/>
                </a:solidFill>
              </a:rPr>
              <a:t> yang </a:t>
            </a:r>
            <a:r>
              <a:rPr lang="en-US" altLang="en-US" sz="2400" dirty="0" err="1">
                <a:solidFill>
                  <a:schemeClr val="bg1"/>
                </a:solidFill>
              </a:rPr>
              <a:t>adil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dan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beradab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marL="463550" indent="-354013">
              <a:buFont typeface="Lucida Sans Unicode" pitchFamily="34" charset="0"/>
              <a:buAutoNum type="arabicPeriod"/>
            </a:pPr>
            <a:r>
              <a:rPr lang="en-US" altLang="en-US" sz="2400" dirty="0" err="1">
                <a:solidFill>
                  <a:schemeClr val="bg1"/>
                </a:solidFill>
              </a:rPr>
              <a:t>Kerakyatan</a:t>
            </a:r>
            <a:r>
              <a:rPr lang="en-US" altLang="en-US" sz="2400" dirty="0">
                <a:solidFill>
                  <a:schemeClr val="bg1"/>
                </a:solidFill>
              </a:rPr>
              <a:t> yang </a:t>
            </a:r>
            <a:r>
              <a:rPr lang="en-US" altLang="en-US" sz="2400" dirty="0" err="1">
                <a:solidFill>
                  <a:schemeClr val="bg1"/>
                </a:solidFill>
              </a:rPr>
              <a:t>dipimpin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oleh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hikmat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kebijaksanaan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dalam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permusyawaratan</a:t>
            </a:r>
            <a:r>
              <a:rPr lang="en-US" altLang="en-US" sz="2400" dirty="0">
                <a:solidFill>
                  <a:schemeClr val="bg1"/>
                </a:solidFill>
              </a:rPr>
              <a:t>/ </a:t>
            </a:r>
            <a:r>
              <a:rPr lang="en-US" altLang="en-US" sz="2400" dirty="0" err="1">
                <a:solidFill>
                  <a:schemeClr val="bg1"/>
                </a:solidFill>
              </a:rPr>
              <a:t>perwakilan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marL="463550" indent="-354013">
              <a:buFont typeface="Lucida Sans Unicode" pitchFamily="34" charset="0"/>
              <a:buAutoNum type="arabicPeriod"/>
            </a:pPr>
            <a:r>
              <a:rPr lang="en-US" altLang="en-US" sz="2400" dirty="0" err="1">
                <a:solidFill>
                  <a:schemeClr val="bg1"/>
                </a:solidFill>
              </a:rPr>
              <a:t>Keadilan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sosial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bagi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seluruh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rakyat</a:t>
            </a:r>
            <a:r>
              <a:rPr lang="en-US" altLang="en-US" sz="2400" dirty="0">
                <a:solidFill>
                  <a:schemeClr val="bg1"/>
                </a:solidFill>
              </a:rPr>
              <a:t> Indonesia</a:t>
            </a:r>
          </a:p>
          <a:p>
            <a:pPr marL="463550" indent="-354013">
              <a:buNone/>
            </a:pPr>
            <a:endParaRPr lang="en-US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44562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sz="3100" dirty="0">
                <a:latin typeface="Arial Black" panose="020B0A04020102020204" pitchFamily="34" charset="0"/>
              </a:rPr>
              <a:t>RUMUSAN DASAR NEGARA </a:t>
            </a:r>
            <a:br>
              <a:rPr lang="en-US" sz="3100" dirty="0">
                <a:latin typeface="Arial Black" panose="020B0A04020102020204" pitchFamily="34" charset="0"/>
              </a:rPr>
            </a:br>
            <a:r>
              <a:rPr lang="en-US" sz="2200" dirty="0" err="1">
                <a:solidFill>
                  <a:srgbClr val="FFFF00"/>
                </a:solidFill>
              </a:rPr>
              <a:t>Menurut</a:t>
            </a:r>
            <a:r>
              <a:rPr lang="en-US" sz="2200" dirty="0">
                <a:solidFill>
                  <a:srgbClr val="FFFF00"/>
                </a:solidFill>
              </a:rPr>
              <a:t> Drs. </a:t>
            </a:r>
            <a:r>
              <a:rPr lang="en-US" sz="2200" dirty="0" err="1">
                <a:solidFill>
                  <a:srgbClr val="FFFF00"/>
                </a:solidFill>
              </a:rPr>
              <a:t>Moh</a:t>
            </a:r>
            <a:r>
              <a:rPr lang="en-US" sz="2200" dirty="0">
                <a:solidFill>
                  <a:srgbClr val="FFFF00"/>
                </a:solidFill>
              </a:rPr>
              <a:t>. </a:t>
            </a:r>
            <a:r>
              <a:rPr lang="en-US" sz="2200" dirty="0" err="1">
                <a:solidFill>
                  <a:srgbClr val="FFFF00"/>
                </a:solidFill>
              </a:rPr>
              <a:t>Yamin</a:t>
            </a:r>
            <a:endParaRPr lang="en-US" sz="2200" dirty="0">
              <a:solidFill>
                <a:srgbClr val="FFFF00"/>
              </a:solidFill>
            </a:endParaRPr>
          </a:p>
        </p:txBody>
      </p:sp>
      <p:pic>
        <p:nvPicPr>
          <p:cNvPr id="1126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520826"/>
            <a:ext cx="3733800" cy="4498975"/>
          </a:xfr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24401"/>
            <a:ext cx="24193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31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981200" y="1524000"/>
            <a:ext cx="4648200" cy="4876800"/>
          </a:xfrm>
        </p:spPr>
        <p:txBody>
          <a:bodyPr/>
          <a:lstStyle/>
          <a:p>
            <a:pPr marL="117475" indent="-7938">
              <a:buNone/>
            </a:pPr>
            <a:r>
              <a:rPr lang="en-US" altLang="id-ID" dirty="0" err="1"/>
              <a:t>Paham</a:t>
            </a:r>
            <a:r>
              <a:rPr lang="en-US" altLang="id-ID" dirty="0"/>
              <a:t> </a:t>
            </a:r>
            <a:r>
              <a:rPr lang="en-US" altLang="id-ID" sz="3200" b="1" dirty="0">
                <a:solidFill>
                  <a:srgbClr val="FF0000"/>
                </a:solidFill>
              </a:rPr>
              <a:t>INTEGRALISTIK</a:t>
            </a:r>
            <a:r>
              <a:rPr lang="en-US" altLang="id-ID" b="1" dirty="0">
                <a:solidFill>
                  <a:srgbClr val="FFFF00"/>
                </a:solidFill>
              </a:rPr>
              <a:t> </a:t>
            </a:r>
            <a:r>
              <a:rPr lang="en-US" altLang="id-ID" dirty="0"/>
              <a:t>(</a:t>
            </a:r>
            <a:r>
              <a:rPr lang="en-US" altLang="id-ID" dirty="0" err="1"/>
              <a:t>konsep</a:t>
            </a:r>
            <a:r>
              <a:rPr lang="en-US" altLang="id-ID" dirty="0"/>
              <a:t> Negara </a:t>
            </a:r>
            <a:r>
              <a:rPr lang="en-US" altLang="id-ID" dirty="0" err="1"/>
              <a:t>kesatuan</a:t>
            </a:r>
            <a:r>
              <a:rPr lang="en-US" altLang="id-ID" dirty="0"/>
              <a:t>):</a:t>
            </a:r>
          </a:p>
          <a:p>
            <a:pPr marL="117475" indent="-7938">
              <a:buFont typeface="Lucida Sans Unicode" pitchFamily="34" charset="0"/>
              <a:buAutoNum type="arabicPeriod"/>
            </a:pPr>
            <a:r>
              <a:rPr lang="en-US" altLang="id-ID" dirty="0" err="1"/>
              <a:t>Persatuan</a:t>
            </a:r>
            <a:endParaRPr lang="en-US" altLang="id-ID" dirty="0"/>
          </a:p>
          <a:p>
            <a:pPr marL="117475" indent="-7938">
              <a:buFont typeface="Lucida Sans Unicode" pitchFamily="34" charset="0"/>
              <a:buAutoNum type="arabicPeriod"/>
            </a:pPr>
            <a:r>
              <a:rPr lang="en-US" altLang="id-ID" dirty="0" err="1"/>
              <a:t>Kewargaan</a:t>
            </a:r>
            <a:endParaRPr lang="en-US" altLang="id-ID" dirty="0"/>
          </a:p>
          <a:p>
            <a:pPr marL="117475" indent="-7938">
              <a:buFont typeface="Lucida Sans Unicode" pitchFamily="34" charset="0"/>
              <a:buAutoNum type="arabicPeriod"/>
            </a:pPr>
            <a:r>
              <a:rPr lang="en-US" altLang="id-ID" dirty="0" err="1"/>
              <a:t>Kesinambungan</a:t>
            </a:r>
            <a:r>
              <a:rPr lang="en-US" altLang="id-ID" dirty="0"/>
              <a:t> </a:t>
            </a:r>
            <a:r>
              <a:rPr lang="en-US" altLang="id-ID" dirty="0" err="1"/>
              <a:t>lahir</a:t>
            </a:r>
            <a:r>
              <a:rPr lang="en-US" altLang="id-ID" dirty="0"/>
              <a:t> </a:t>
            </a:r>
            <a:r>
              <a:rPr lang="en-US" altLang="id-ID" dirty="0" err="1"/>
              <a:t>dan</a:t>
            </a:r>
            <a:r>
              <a:rPr lang="en-US" altLang="id-ID" dirty="0"/>
              <a:t> </a:t>
            </a:r>
            <a:r>
              <a:rPr lang="en-US" altLang="id-ID" dirty="0" err="1"/>
              <a:t>batin</a:t>
            </a:r>
            <a:endParaRPr lang="en-US" altLang="id-ID" dirty="0"/>
          </a:p>
          <a:p>
            <a:pPr marL="117475" indent="-7938">
              <a:buFont typeface="Lucida Sans Unicode" pitchFamily="34" charset="0"/>
              <a:buAutoNum type="arabicPeriod"/>
            </a:pPr>
            <a:r>
              <a:rPr lang="en-US" altLang="id-ID" dirty="0" err="1"/>
              <a:t>Musyawarah</a:t>
            </a:r>
            <a:endParaRPr lang="en-US" altLang="id-ID" dirty="0"/>
          </a:p>
          <a:p>
            <a:pPr marL="117475" indent="-7938">
              <a:buFont typeface="Lucida Sans Unicode" pitchFamily="34" charset="0"/>
              <a:buAutoNum type="arabicPeriod"/>
            </a:pPr>
            <a:r>
              <a:rPr lang="en-US" altLang="id-ID" dirty="0" err="1"/>
              <a:t>Keadilan</a:t>
            </a:r>
            <a:r>
              <a:rPr lang="en-US" altLang="id-ID" dirty="0"/>
              <a:t> </a:t>
            </a:r>
            <a:r>
              <a:rPr lang="en-US" altLang="id-ID" dirty="0" err="1"/>
              <a:t>sosial</a:t>
            </a:r>
            <a:endParaRPr lang="en-US" altLang="id-ID" dirty="0"/>
          </a:p>
          <a:p>
            <a:pPr marL="117475" indent="-7938">
              <a:buNone/>
            </a:pPr>
            <a:endParaRPr lang="en-US" altLang="id-ID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4782" y="6927"/>
            <a:ext cx="9123218" cy="1020762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sz="3100" dirty="0">
                <a:solidFill>
                  <a:schemeClr val="bg1"/>
                </a:solidFill>
                <a:latin typeface="Arial Black" panose="020B0A04020102020204" pitchFamily="34" charset="0"/>
              </a:rPr>
              <a:t>RUMUSAN DASAR NEGARA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Menurut</a:t>
            </a:r>
            <a:r>
              <a:rPr lang="en-US" sz="2400" dirty="0">
                <a:solidFill>
                  <a:schemeClr val="bg1"/>
                </a:solidFill>
              </a:rPr>
              <a:t> Prof. DR. </a:t>
            </a:r>
            <a:r>
              <a:rPr lang="en-US" sz="2400" dirty="0" err="1">
                <a:solidFill>
                  <a:schemeClr val="bg1"/>
                </a:solidFill>
              </a:rPr>
              <a:t>Soepomo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46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6400" y="381000"/>
            <a:ext cx="915988" cy="762000"/>
          </a:xfr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371600"/>
            <a:ext cx="3657600" cy="483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5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19800" y="1752600"/>
            <a:ext cx="3276600" cy="4254500"/>
          </a:xfrm>
        </p:spPr>
        <p:txBody>
          <a:bodyPr>
            <a:normAutofit/>
          </a:bodyPr>
          <a:lstStyle/>
          <a:p>
            <a:pPr marL="624078" indent="-514350">
              <a:buFont typeface="+mj-lt"/>
              <a:buAutoNum type="arabicPeriod"/>
              <a:defRPr/>
            </a:pPr>
            <a:r>
              <a:rPr lang="en-US" dirty="0" err="1"/>
              <a:t>Kebangsaan</a:t>
            </a:r>
            <a:r>
              <a:rPr lang="en-US" dirty="0"/>
              <a:t> Indonesia/ </a:t>
            </a:r>
            <a:r>
              <a:rPr lang="en-US" dirty="0" err="1"/>
              <a:t>nasionalisme</a:t>
            </a:r>
            <a:endParaRPr lang="en-US" dirty="0"/>
          </a:p>
          <a:p>
            <a:pPr marL="624078" indent="-514350">
              <a:buFont typeface="+mj-lt"/>
              <a:buAutoNum type="arabicPeriod"/>
              <a:defRPr/>
            </a:pPr>
            <a:r>
              <a:rPr lang="en-US" dirty="0" err="1"/>
              <a:t>Peri</a:t>
            </a:r>
            <a:r>
              <a:rPr lang="en-US" dirty="0"/>
              <a:t> </a:t>
            </a:r>
            <a:r>
              <a:rPr lang="en-US" dirty="0" err="1"/>
              <a:t>kebangsaan</a:t>
            </a:r>
            <a:r>
              <a:rPr lang="en-US" dirty="0"/>
              <a:t>/ </a:t>
            </a:r>
            <a:r>
              <a:rPr lang="en-US" dirty="0" err="1"/>
              <a:t>Internasionalisme</a:t>
            </a:r>
            <a:endParaRPr lang="en-US" dirty="0"/>
          </a:p>
          <a:p>
            <a:pPr marL="624078" indent="-514350">
              <a:buFont typeface="+mj-lt"/>
              <a:buAutoNum type="arabicPeriod"/>
              <a:defRPr/>
            </a:pPr>
            <a:r>
              <a:rPr lang="en-US" dirty="0" err="1"/>
              <a:t>Mufakat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demokrasi</a:t>
            </a:r>
            <a:endParaRPr lang="en-US" dirty="0"/>
          </a:p>
          <a:p>
            <a:pPr marL="624078" indent="-514350">
              <a:buFont typeface="+mj-lt"/>
              <a:buAutoNum type="arabicPeriod"/>
              <a:defRPr/>
            </a:pPr>
            <a:r>
              <a:rPr lang="en-US" dirty="0" err="1"/>
              <a:t>Kesejahteraan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</a:p>
          <a:p>
            <a:pPr marL="624078" indent="-514350">
              <a:buFont typeface="+mj-lt"/>
              <a:buAutoNum type="arabicPeriod"/>
              <a:defRPr/>
            </a:pPr>
            <a:r>
              <a:rPr lang="en-US" dirty="0" err="1"/>
              <a:t>Ketuhanan</a:t>
            </a:r>
            <a:r>
              <a:rPr lang="en-US" dirty="0"/>
              <a:t> yang </a:t>
            </a:r>
            <a:r>
              <a:rPr lang="en-US" dirty="0" err="1"/>
              <a:t>berkebudayaan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51709" y="0"/>
            <a:ext cx="9116291" cy="1143000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sz="3600" dirty="0">
                <a:latin typeface="Arial Black" panose="020B0A04020102020204" pitchFamily="34" charset="0"/>
              </a:rPr>
              <a:t>RUMUSAN DASAR NEGARA </a:t>
            </a:r>
            <a:br>
              <a:rPr lang="en-US" sz="3600" dirty="0">
                <a:latin typeface="Arial Black" panose="020B0A04020102020204" pitchFamily="34" charset="0"/>
              </a:rPr>
            </a:br>
            <a:r>
              <a:rPr lang="en-US" sz="3100" dirty="0" err="1">
                <a:solidFill>
                  <a:srgbClr val="FFFF00"/>
                </a:solidFill>
              </a:rPr>
              <a:t>Menurut</a:t>
            </a:r>
            <a:r>
              <a:rPr lang="en-US" sz="3100" dirty="0">
                <a:solidFill>
                  <a:srgbClr val="FFFF00"/>
                </a:solidFill>
              </a:rPr>
              <a:t> Ir. </a:t>
            </a:r>
            <a:r>
              <a:rPr lang="en-US" sz="3100" dirty="0" err="1">
                <a:solidFill>
                  <a:srgbClr val="FFFF00"/>
                </a:solidFill>
              </a:rPr>
              <a:t>soekarno</a:t>
            </a:r>
            <a:endParaRPr lang="en-US" sz="3100" dirty="0"/>
          </a:p>
        </p:txBody>
      </p:sp>
      <p:pic>
        <p:nvPicPr>
          <p:cNvPr id="13316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2151" y="1752600"/>
            <a:ext cx="3954463" cy="4038600"/>
          </a:xfr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685800"/>
            <a:ext cx="128807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48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828800" y="1828800"/>
            <a:ext cx="4572000" cy="4648200"/>
          </a:xfrm>
          <a:solidFill>
            <a:schemeClr val="bg1"/>
          </a:solidFill>
        </p:spPr>
        <p:txBody>
          <a:bodyPr/>
          <a:lstStyle/>
          <a:p>
            <a:pPr marL="623888" indent="-514350">
              <a:buFont typeface="Lucida Sans Unicode" pitchFamily="34" charset="0"/>
              <a:buAutoNum type="arabicPeriod"/>
            </a:pPr>
            <a:r>
              <a:rPr lang="en-US" altLang="id-ID" sz="2000" dirty="0" err="1">
                <a:latin typeface="Arial Black" pitchFamily="34" charset="0"/>
              </a:rPr>
              <a:t>Ketuhanan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i="1" dirty="0" err="1">
                <a:solidFill>
                  <a:srgbClr val="FF0000"/>
                </a:solidFill>
                <a:latin typeface="Arial Black" pitchFamily="34" charset="0"/>
              </a:rPr>
              <a:t>dengan</a:t>
            </a:r>
            <a:r>
              <a:rPr lang="en-US" altLang="id-ID" sz="2000" i="1" dirty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en-US" altLang="id-ID" sz="2000" i="1" dirty="0" err="1">
                <a:solidFill>
                  <a:srgbClr val="FF0000"/>
                </a:solidFill>
                <a:latin typeface="Arial Black" pitchFamily="34" charset="0"/>
              </a:rPr>
              <a:t>kewajiban</a:t>
            </a:r>
            <a:r>
              <a:rPr lang="en-US" altLang="id-ID" sz="2000" i="1" dirty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en-US" altLang="id-ID" sz="2000" i="1" dirty="0" err="1">
                <a:solidFill>
                  <a:srgbClr val="FF0000"/>
                </a:solidFill>
                <a:latin typeface="Arial Black" pitchFamily="34" charset="0"/>
              </a:rPr>
              <a:t>menjalankan</a:t>
            </a:r>
            <a:r>
              <a:rPr lang="en-US" altLang="id-ID" sz="2000" i="1" dirty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en-US" altLang="id-ID" sz="2000" i="1" dirty="0" err="1">
                <a:solidFill>
                  <a:srgbClr val="FF0000"/>
                </a:solidFill>
                <a:latin typeface="Arial Black" pitchFamily="34" charset="0"/>
              </a:rPr>
              <a:t>syariat</a:t>
            </a:r>
            <a:r>
              <a:rPr lang="en-US" altLang="id-ID" sz="2000" i="1" dirty="0">
                <a:solidFill>
                  <a:srgbClr val="FF0000"/>
                </a:solidFill>
                <a:latin typeface="Arial Black" pitchFamily="34" charset="0"/>
              </a:rPr>
              <a:t> Islam </a:t>
            </a:r>
            <a:r>
              <a:rPr lang="en-US" altLang="id-ID" sz="2000" i="1" dirty="0" err="1">
                <a:solidFill>
                  <a:srgbClr val="FF0000"/>
                </a:solidFill>
                <a:latin typeface="Arial Black" pitchFamily="34" charset="0"/>
              </a:rPr>
              <a:t>bagi</a:t>
            </a:r>
            <a:r>
              <a:rPr lang="en-US" altLang="id-ID" sz="2000" i="1" dirty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en-US" altLang="id-ID" sz="2000" i="1" dirty="0" err="1">
                <a:solidFill>
                  <a:srgbClr val="FF0000"/>
                </a:solidFill>
                <a:latin typeface="Arial Black" pitchFamily="34" charset="0"/>
              </a:rPr>
              <a:t>pemeluk-pemeluknya</a:t>
            </a:r>
            <a:endParaRPr lang="en-US" altLang="id-ID" sz="2000" i="1" dirty="0">
              <a:solidFill>
                <a:srgbClr val="FF0000"/>
              </a:solidFill>
              <a:latin typeface="Arial Black" pitchFamily="34" charset="0"/>
            </a:endParaRPr>
          </a:p>
          <a:p>
            <a:pPr marL="623888" indent="-514350">
              <a:buFont typeface="Lucida Sans Unicode" pitchFamily="34" charset="0"/>
              <a:buAutoNum type="arabicPeriod"/>
            </a:pPr>
            <a:r>
              <a:rPr lang="en-US" altLang="id-ID" sz="2000" dirty="0" err="1">
                <a:latin typeface="Arial Black" pitchFamily="34" charset="0"/>
              </a:rPr>
              <a:t>Kemanusiaan</a:t>
            </a:r>
            <a:r>
              <a:rPr lang="en-US" altLang="id-ID" sz="2000" dirty="0">
                <a:latin typeface="Arial Black" pitchFamily="34" charset="0"/>
              </a:rPr>
              <a:t> yang </a:t>
            </a:r>
            <a:r>
              <a:rPr lang="en-US" altLang="id-ID" sz="2000" dirty="0" err="1">
                <a:latin typeface="Arial Black" pitchFamily="34" charset="0"/>
              </a:rPr>
              <a:t>adil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dan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beradab</a:t>
            </a:r>
            <a:endParaRPr lang="en-US" altLang="id-ID" sz="2000" dirty="0">
              <a:latin typeface="Arial Black" pitchFamily="34" charset="0"/>
            </a:endParaRPr>
          </a:p>
          <a:p>
            <a:pPr marL="623888" indent="-514350">
              <a:buFont typeface="Lucida Sans Unicode" pitchFamily="34" charset="0"/>
              <a:buAutoNum type="arabicPeriod"/>
            </a:pPr>
            <a:r>
              <a:rPr lang="en-US" altLang="id-ID" sz="2000" dirty="0" err="1">
                <a:latin typeface="Arial Black" pitchFamily="34" charset="0"/>
              </a:rPr>
              <a:t>Persatuan</a:t>
            </a:r>
            <a:r>
              <a:rPr lang="en-US" altLang="id-ID" sz="2000" dirty="0">
                <a:latin typeface="Arial Black" pitchFamily="34" charset="0"/>
              </a:rPr>
              <a:t> Indonesia</a:t>
            </a:r>
          </a:p>
          <a:p>
            <a:pPr marL="623888" indent="-514350">
              <a:buFont typeface="Lucida Sans Unicode" pitchFamily="34" charset="0"/>
              <a:buAutoNum type="arabicPeriod"/>
            </a:pPr>
            <a:r>
              <a:rPr lang="en-US" altLang="id-ID" sz="2000" dirty="0" err="1">
                <a:latin typeface="Arial Black" pitchFamily="34" charset="0"/>
              </a:rPr>
              <a:t>Kerakyatan</a:t>
            </a:r>
            <a:r>
              <a:rPr lang="en-US" altLang="id-ID" sz="2000" dirty="0">
                <a:latin typeface="Arial Black" pitchFamily="34" charset="0"/>
              </a:rPr>
              <a:t> yang </a:t>
            </a:r>
            <a:r>
              <a:rPr lang="en-US" altLang="id-ID" sz="2000" dirty="0" err="1">
                <a:latin typeface="Arial Black" pitchFamily="34" charset="0"/>
              </a:rPr>
              <a:t>dipimpin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oleh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hikmat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kebijaksanaan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dalam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permusyawaratan</a:t>
            </a:r>
            <a:r>
              <a:rPr lang="en-US" altLang="id-ID" sz="2000" dirty="0">
                <a:latin typeface="Arial Black" pitchFamily="34" charset="0"/>
              </a:rPr>
              <a:t>/ </a:t>
            </a:r>
            <a:r>
              <a:rPr lang="en-US" altLang="id-ID" sz="2000" dirty="0" err="1">
                <a:latin typeface="Arial Black" pitchFamily="34" charset="0"/>
              </a:rPr>
              <a:t>perwakilan</a:t>
            </a:r>
            <a:endParaRPr lang="en-US" altLang="id-ID" sz="2000" dirty="0">
              <a:latin typeface="Arial Black" pitchFamily="34" charset="0"/>
            </a:endParaRPr>
          </a:p>
          <a:p>
            <a:pPr marL="623888" indent="-514350">
              <a:buFont typeface="Lucida Sans Unicode" pitchFamily="34" charset="0"/>
              <a:buAutoNum type="arabicPeriod"/>
            </a:pPr>
            <a:r>
              <a:rPr lang="en-US" altLang="id-ID" sz="2000" dirty="0" err="1">
                <a:latin typeface="Arial Black" pitchFamily="34" charset="0"/>
              </a:rPr>
              <a:t>Keadilan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sosial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bagi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seluruh</a:t>
            </a:r>
            <a:r>
              <a:rPr lang="en-US" altLang="id-ID" sz="2000" dirty="0">
                <a:latin typeface="Arial Black" pitchFamily="34" charset="0"/>
              </a:rPr>
              <a:t> </a:t>
            </a:r>
            <a:r>
              <a:rPr lang="en-US" altLang="id-ID" sz="2000" dirty="0" err="1">
                <a:latin typeface="Arial Black" pitchFamily="34" charset="0"/>
              </a:rPr>
              <a:t>rakyat</a:t>
            </a:r>
            <a:r>
              <a:rPr lang="en-US" altLang="id-ID" sz="2000" dirty="0">
                <a:latin typeface="Arial Black" pitchFamily="34" charset="0"/>
              </a:rPr>
              <a:t> Indonesia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27709"/>
            <a:ext cx="9144000" cy="1173162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3100" dirty="0">
                <a:latin typeface="Arial Black" pitchFamily="34" charset="0"/>
              </a:rPr>
              <a:t>PIAGAM JAKARTA-PANITIA SEMBILAN </a:t>
            </a:r>
            <a:br>
              <a:rPr lang="en-US" dirty="0">
                <a:solidFill>
                  <a:schemeClr val="tx1"/>
                </a:solidFill>
                <a:latin typeface="Arial Black" pitchFamily="34" charset="0"/>
              </a:rPr>
            </a:br>
            <a:r>
              <a:rPr lang="en-US" sz="2700" dirty="0">
                <a:solidFill>
                  <a:srgbClr val="FFFF00"/>
                </a:solidFill>
                <a:latin typeface="Arial Black" panose="020B0A04020102020204" pitchFamily="34" charset="0"/>
              </a:rPr>
              <a:t>(JAKARTA CHARTER)</a:t>
            </a:r>
            <a:br>
              <a:rPr lang="en-US" sz="2700" dirty="0">
                <a:solidFill>
                  <a:srgbClr val="FFFF00"/>
                </a:solidFill>
                <a:latin typeface="Arial Black" panose="020B0A04020102020204" pitchFamily="34" charset="0"/>
              </a:rPr>
            </a:br>
            <a:r>
              <a:rPr lang="en-US" sz="2700" dirty="0">
                <a:latin typeface="Arial Black" panose="020B0A04020102020204" pitchFamily="34" charset="0"/>
              </a:rPr>
              <a:t>22 </a:t>
            </a:r>
            <a:r>
              <a:rPr lang="en-US" sz="2700" dirty="0" err="1">
                <a:latin typeface="Arial Black" panose="020B0A04020102020204" pitchFamily="34" charset="0"/>
              </a:rPr>
              <a:t>Juni</a:t>
            </a:r>
            <a:r>
              <a:rPr lang="en-US" sz="2700" dirty="0">
                <a:latin typeface="Arial Black" panose="020B0A04020102020204" pitchFamily="34" charset="0"/>
              </a:rPr>
              <a:t> 1945</a:t>
            </a:r>
          </a:p>
        </p:txBody>
      </p:sp>
      <p:pic>
        <p:nvPicPr>
          <p:cNvPr id="14341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1828800"/>
            <a:ext cx="3962400" cy="464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24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710"/>
            <a:ext cx="9144000" cy="886691"/>
          </a:xfrm>
          <a:solidFill>
            <a:srgbClr val="FF0000"/>
          </a:solidFill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Periode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Pengusulan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Pancasila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218" y="6019800"/>
            <a:ext cx="9164782" cy="83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Perumusan</a:t>
            </a:r>
            <a:r>
              <a:rPr lang="en-US" dirty="0"/>
              <a:t> </a:t>
            </a:r>
            <a:r>
              <a:rPr lang="en-US" dirty="0" err="1"/>
              <a:t>Pancasila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Sidang</a:t>
            </a:r>
            <a:r>
              <a:rPr lang="en-US" dirty="0"/>
              <a:t> BPUPKI </a:t>
            </a:r>
            <a:r>
              <a:rPr lang="en-US" dirty="0" err="1"/>
              <a:t>Pertama</a:t>
            </a:r>
            <a:r>
              <a:rPr lang="en-US" dirty="0"/>
              <a:t> (29 Mei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 </a:t>
            </a:r>
            <a:r>
              <a:rPr lang="en-US" dirty="0" err="1"/>
              <a:t>Juni</a:t>
            </a:r>
            <a:r>
              <a:rPr lang="en-US" dirty="0"/>
              <a:t> 1945)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990600"/>
            <a:ext cx="914399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226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7EEF-D326-4679-BE66-5BD0DD8D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Rumusan</a:t>
            </a:r>
            <a:r>
              <a:rPr lang="en-ID" dirty="0"/>
              <a:t> Pancasila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Pembukaan</a:t>
            </a:r>
            <a:r>
              <a:rPr lang="en-ID" dirty="0"/>
              <a:t> UUD 1945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5CDB-B2B9-49A7-8732-1DE059A6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D" dirty="0"/>
              <a:t>1. </a:t>
            </a:r>
            <a:r>
              <a:rPr lang="en-ID" dirty="0" err="1"/>
              <a:t>Ketuhanan</a:t>
            </a:r>
            <a:r>
              <a:rPr lang="en-ID" dirty="0"/>
              <a:t> Yang </a:t>
            </a:r>
            <a:r>
              <a:rPr lang="en-ID" dirty="0" err="1"/>
              <a:t>Maha</a:t>
            </a:r>
            <a:r>
              <a:rPr lang="en-ID" dirty="0"/>
              <a:t> </a:t>
            </a:r>
            <a:r>
              <a:rPr lang="en-ID" dirty="0" err="1"/>
              <a:t>Esa</a:t>
            </a:r>
            <a:r>
              <a:rPr lang="en-ID" dirty="0"/>
              <a:t>. 2. </a:t>
            </a:r>
            <a:r>
              <a:rPr lang="en-ID" dirty="0" err="1"/>
              <a:t>Kemanusiaan</a:t>
            </a:r>
            <a:r>
              <a:rPr lang="en-ID" dirty="0"/>
              <a:t> yang </a:t>
            </a:r>
            <a:r>
              <a:rPr lang="en-ID" dirty="0" err="1"/>
              <a:t>adil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beradab</a:t>
            </a:r>
            <a:r>
              <a:rPr lang="en-ID" dirty="0"/>
              <a:t>. 3. </a:t>
            </a:r>
            <a:r>
              <a:rPr lang="en-ID" dirty="0" err="1"/>
              <a:t>Persatuan</a:t>
            </a:r>
            <a:r>
              <a:rPr lang="en-ID" dirty="0"/>
              <a:t> Indonesia. 4. </a:t>
            </a:r>
            <a:r>
              <a:rPr lang="en-ID" dirty="0" err="1"/>
              <a:t>Kerakyatan</a:t>
            </a:r>
            <a:r>
              <a:rPr lang="en-ID" dirty="0"/>
              <a:t> yang </a:t>
            </a:r>
            <a:r>
              <a:rPr lang="en-ID" dirty="0" err="1"/>
              <a:t>dipimpin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hikmat</a:t>
            </a:r>
            <a:r>
              <a:rPr lang="en-ID" dirty="0"/>
              <a:t> </a:t>
            </a:r>
            <a:r>
              <a:rPr lang="en-ID" dirty="0" err="1"/>
              <a:t>kebijaksanaan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permusyawaratan</a:t>
            </a:r>
            <a:r>
              <a:rPr lang="en-ID" dirty="0"/>
              <a:t>/</a:t>
            </a:r>
            <a:r>
              <a:rPr lang="en-ID" dirty="0" err="1"/>
              <a:t>perwakilan</a:t>
            </a:r>
            <a:r>
              <a:rPr lang="en-ID" dirty="0"/>
              <a:t>. 5. </a:t>
            </a:r>
            <a:r>
              <a:rPr lang="en-ID" dirty="0" err="1"/>
              <a:t>Keadilan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rakyat</a:t>
            </a:r>
            <a:r>
              <a:rPr lang="en-ID" dirty="0"/>
              <a:t> Indonesia.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D" dirty="0"/>
              <a:t>Sejarah </a:t>
            </a:r>
            <a:r>
              <a:rPr lang="en-ID" dirty="0" err="1"/>
              <a:t>bangsa</a:t>
            </a:r>
            <a:r>
              <a:rPr lang="en-ID" dirty="0"/>
              <a:t> Indonesia juga </a:t>
            </a:r>
            <a:r>
              <a:rPr lang="en-ID" dirty="0" err="1"/>
              <a:t>mencatat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rumusan</a:t>
            </a:r>
            <a:r>
              <a:rPr lang="en-ID" dirty="0"/>
              <a:t> Pancasila yang </a:t>
            </a:r>
            <a:r>
              <a:rPr lang="en-ID" dirty="0" err="1"/>
              <a:t>disahkan</a:t>
            </a:r>
            <a:r>
              <a:rPr lang="en-ID" dirty="0"/>
              <a:t> PPKI </a:t>
            </a:r>
            <a:r>
              <a:rPr lang="en-ID" dirty="0" err="1"/>
              <a:t>ternyata</a:t>
            </a:r>
            <a:r>
              <a:rPr lang="en-ID" dirty="0"/>
              <a:t> </a:t>
            </a:r>
            <a:r>
              <a:rPr lang="en-ID" b="1" dirty="0" err="1">
                <a:solidFill>
                  <a:srgbClr val="FF0000"/>
                </a:solidFill>
              </a:rPr>
              <a:t>berbeda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dengan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rumusan</a:t>
            </a:r>
            <a:r>
              <a:rPr lang="en-ID" b="1" dirty="0">
                <a:solidFill>
                  <a:srgbClr val="FF0000"/>
                </a:solidFill>
              </a:rPr>
              <a:t> Pancasila yang </a:t>
            </a:r>
            <a:r>
              <a:rPr lang="en-ID" b="1" dirty="0" err="1">
                <a:solidFill>
                  <a:srgbClr val="FF0000"/>
                </a:solidFill>
              </a:rPr>
              <a:t>termaktub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dalam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Piagam</a:t>
            </a:r>
            <a:r>
              <a:rPr lang="en-ID" b="1" dirty="0">
                <a:solidFill>
                  <a:srgbClr val="FF0000"/>
                </a:solidFill>
              </a:rPr>
              <a:t> Jakarta.</a:t>
            </a:r>
            <a:r>
              <a:rPr lang="en-ID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tuntutan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wakil </a:t>
            </a:r>
            <a:r>
              <a:rPr lang="en-ID" b="1" dirty="0">
                <a:solidFill>
                  <a:srgbClr val="FF0000"/>
                </a:solidFill>
              </a:rPr>
              <a:t>yang </a:t>
            </a:r>
            <a:r>
              <a:rPr lang="en-ID" b="1" dirty="0" err="1">
                <a:solidFill>
                  <a:srgbClr val="FF0000"/>
                </a:solidFill>
              </a:rPr>
              <a:t>mengatasnamakan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masyarakat</a:t>
            </a:r>
            <a:r>
              <a:rPr lang="en-ID" b="1" dirty="0">
                <a:solidFill>
                  <a:srgbClr val="FF0000"/>
                </a:solidFill>
              </a:rPr>
              <a:t> Indonesia </a:t>
            </a:r>
            <a:r>
              <a:rPr lang="en-ID" b="1" dirty="0" err="1">
                <a:solidFill>
                  <a:srgbClr val="FF0000"/>
                </a:solidFill>
              </a:rPr>
              <a:t>Bagian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Timur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dirty="0"/>
              <a:t>yang </a:t>
            </a:r>
            <a:r>
              <a:rPr lang="en-ID" dirty="0" err="1"/>
              <a:t>menemui</a:t>
            </a:r>
            <a:r>
              <a:rPr lang="en-ID" dirty="0"/>
              <a:t> Bung Hatta yang </a:t>
            </a:r>
            <a:r>
              <a:rPr lang="en-ID" b="1" dirty="0" err="1">
                <a:solidFill>
                  <a:srgbClr val="FF0000"/>
                </a:solidFill>
              </a:rPr>
              <a:t>mempertanyakan</a:t>
            </a:r>
            <a:r>
              <a:rPr lang="en-ID" b="1" dirty="0">
                <a:solidFill>
                  <a:srgbClr val="FF0000"/>
                </a:solidFill>
              </a:rPr>
              <a:t> 7 kata</a:t>
            </a:r>
            <a:r>
              <a:rPr lang="en-ID" dirty="0"/>
              <a:t> di </a:t>
            </a:r>
            <a:r>
              <a:rPr lang="en-ID" dirty="0" err="1"/>
              <a:t>belakang</a:t>
            </a:r>
            <a:r>
              <a:rPr lang="en-ID" dirty="0"/>
              <a:t> kata “</a:t>
            </a:r>
            <a:r>
              <a:rPr lang="en-ID" dirty="0" err="1"/>
              <a:t>Ketuhanan</a:t>
            </a:r>
            <a:r>
              <a:rPr lang="en-ID" dirty="0"/>
              <a:t>”, </a:t>
            </a:r>
            <a:r>
              <a:rPr lang="en-ID" dirty="0" err="1"/>
              <a:t>yaitu</a:t>
            </a:r>
            <a:r>
              <a:rPr lang="en-ID" dirty="0"/>
              <a:t> “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kewajiban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syariat</a:t>
            </a:r>
            <a:r>
              <a:rPr lang="en-ID" dirty="0"/>
              <a:t> Islam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pemeluk-pemeluknya</a:t>
            </a:r>
            <a:r>
              <a:rPr lang="en-ID" dirty="0"/>
              <a:t>”.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D" dirty="0" err="1"/>
              <a:t>Tuntutan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b="1" dirty="0" err="1">
                <a:solidFill>
                  <a:srgbClr val="FF0000"/>
                </a:solidFill>
              </a:rPr>
              <a:t>ditanggapi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secara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arif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oleh</a:t>
            </a:r>
            <a:r>
              <a:rPr lang="en-ID" b="1" dirty="0">
                <a:solidFill>
                  <a:srgbClr val="FF0000"/>
                </a:solidFill>
              </a:rPr>
              <a:t> para </a:t>
            </a:r>
            <a:r>
              <a:rPr lang="en-ID" b="1" dirty="0" err="1">
                <a:solidFill>
                  <a:srgbClr val="FF0000"/>
                </a:solidFill>
              </a:rPr>
              <a:t>pendiri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negara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yang </a:t>
            </a:r>
            <a:r>
              <a:rPr lang="en-ID" dirty="0" err="1"/>
              <a:t>disepakati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dihapusnya</a:t>
            </a:r>
            <a:r>
              <a:rPr lang="en-ID" dirty="0"/>
              <a:t> 7 kata yang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hambatan</a:t>
            </a:r>
            <a:r>
              <a:rPr lang="en-ID" dirty="0"/>
              <a:t> di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diganti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istilah</a:t>
            </a:r>
            <a:r>
              <a:rPr lang="en-ID" dirty="0"/>
              <a:t> “Yang </a:t>
            </a:r>
            <a:r>
              <a:rPr lang="en-ID" dirty="0" err="1"/>
              <a:t>Maha</a:t>
            </a:r>
            <a:r>
              <a:rPr lang="en-ID" dirty="0"/>
              <a:t> </a:t>
            </a:r>
            <a:r>
              <a:rPr lang="en-ID" dirty="0" err="1"/>
              <a:t>Esa</a:t>
            </a:r>
            <a:r>
              <a:rPr lang="en-ID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8735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764"/>
            <a:ext cx="9143999" cy="631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3999" y="6401168"/>
            <a:ext cx="9143999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6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170709"/>
          </a:xfrm>
          <a:solidFill>
            <a:srgbClr val="FF0000"/>
          </a:solidFill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Landasan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Historis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219200"/>
            <a:ext cx="9144000" cy="5638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“</a:t>
            </a: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guru </a:t>
            </a:r>
            <a:r>
              <a:rPr lang="en-US" dirty="0" err="1"/>
              <a:t>kehidupan</a:t>
            </a:r>
            <a:r>
              <a:rPr lang="en-US" dirty="0"/>
              <a:t>”. 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Implikasi</a:t>
            </a:r>
            <a:r>
              <a:rPr lang="en-US" dirty="0"/>
              <a:t> </a:t>
            </a:r>
            <a:r>
              <a:rPr lang="en-US" dirty="0" err="1"/>
              <a:t>perkuliahan</a:t>
            </a:r>
            <a:r>
              <a:rPr lang="en-US" dirty="0"/>
              <a:t> Pendidikan Pancasila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historis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penting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tidak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boleh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dianggap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remeh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mewujudkan</a:t>
            </a:r>
            <a:r>
              <a:rPr lang="en-US" dirty="0"/>
              <a:t> </a:t>
            </a:r>
            <a:r>
              <a:rPr lang="en-US" dirty="0" err="1"/>
              <a:t>kejayaan</a:t>
            </a:r>
            <a:r>
              <a:rPr lang="en-US" dirty="0"/>
              <a:t> </a:t>
            </a:r>
            <a:r>
              <a:rPr lang="en-US" dirty="0" err="1"/>
              <a:t>bangsa</a:t>
            </a:r>
            <a:r>
              <a:rPr lang="en-US" dirty="0"/>
              <a:t> di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sv-SE" dirty="0"/>
              <a:t>hari. </a:t>
            </a:r>
          </a:p>
          <a:p>
            <a:pPr>
              <a:buFont typeface="Wingdings" pitchFamily="2" charset="2"/>
              <a:buChar char="q"/>
            </a:pPr>
            <a:r>
              <a:rPr lang="sv-SE" dirty="0"/>
              <a:t>Melalui pendekatan ini, mahasiswa diharapkan </a:t>
            </a:r>
            <a:r>
              <a:rPr lang="sv-SE" b="1" i="1" dirty="0">
                <a:solidFill>
                  <a:srgbClr val="FF0000"/>
                </a:solidFill>
              </a:rPr>
              <a:t>dapat mengambil </a:t>
            </a:r>
            <a:r>
              <a:rPr lang="pt-BR" b="1" i="1" dirty="0">
                <a:solidFill>
                  <a:srgbClr val="FF0000"/>
                </a:solidFill>
              </a:rPr>
              <a:t>pelajaran atau hikmah dari berbagai peristiwa sejarah</a:t>
            </a:r>
            <a:r>
              <a:rPr lang="pt-BR" dirty="0"/>
              <a:t>, baik sejarah nasional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bangsa-bangsa</a:t>
            </a:r>
            <a:r>
              <a:rPr lang="en-US" dirty="0"/>
              <a:t> lain.</a:t>
            </a:r>
          </a:p>
        </p:txBody>
      </p:sp>
    </p:spTree>
    <p:extLst>
      <p:ext uri="{BB962C8B-B14F-4D97-AF65-F5344CB8AC3E}">
        <p14:creationId xmlns:p14="http://schemas.microsoft.com/office/powerpoint/2010/main" val="305856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927" y="0"/>
            <a:ext cx="9137073" cy="1143000"/>
          </a:xfrm>
          <a:solidFill>
            <a:srgbClr val="FF0000"/>
          </a:solidFill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Historis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143000"/>
            <a:ext cx="9144000" cy="57150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Mengapa</a:t>
            </a:r>
            <a:r>
              <a:rPr lang="en-US" b="1" dirty="0"/>
              <a:t>  </a:t>
            </a:r>
            <a:r>
              <a:rPr lang="en-US" b="1" dirty="0" err="1"/>
              <a:t>bangsa</a:t>
            </a:r>
            <a:r>
              <a:rPr lang="en-US" b="1" dirty="0"/>
              <a:t> Indonesia </a:t>
            </a:r>
            <a:r>
              <a:rPr lang="en-US" b="1" dirty="0" err="1"/>
              <a:t>sebelum</a:t>
            </a:r>
            <a:r>
              <a:rPr lang="en-US" b="1" dirty="0"/>
              <a:t> </a:t>
            </a:r>
            <a:r>
              <a:rPr lang="en-US" b="1" dirty="0" err="1"/>
              <a:t>masa</a:t>
            </a:r>
            <a:r>
              <a:rPr lang="en-US" b="1" dirty="0"/>
              <a:t> </a:t>
            </a:r>
            <a:r>
              <a:rPr lang="en-US" b="1" dirty="0" err="1"/>
              <a:t>pergerakan</a:t>
            </a:r>
            <a:r>
              <a:rPr lang="en-US" b="1" dirty="0"/>
              <a:t> </a:t>
            </a:r>
            <a:r>
              <a:rPr lang="en-US" b="1" dirty="0" err="1"/>
              <a:t>nasional</a:t>
            </a:r>
            <a:r>
              <a:rPr lang="en-US" b="1" dirty="0"/>
              <a:t> </a:t>
            </a:r>
            <a:r>
              <a:rPr lang="en-US" b="1" dirty="0" err="1"/>
              <a:t>selalu</a:t>
            </a:r>
            <a:r>
              <a:rPr lang="en-US" b="1" dirty="0"/>
              <a:t> </a:t>
            </a:r>
            <a:r>
              <a:rPr lang="en-US" b="1" dirty="0" err="1"/>
              <a:t>mengalami</a:t>
            </a:r>
            <a:r>
              <a:rPr lang="en-US" b="1" dirty="0"/>
              <a:t> </a:t>
            </a:r>
            <a:r>
              <a:rPr lang="en-US" b="1" dirty="0" err="1"/>
              <a:t>kekalahan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penjajah</a:t>
            </a:r>
            <a:r>
              <a:rPr lang="en-US" b="1" dirty="0"/>
              <a:t>?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kedaerahan</a:t>
            </a:r>
            <a:r>
              <a:rPr lang="en-US" dirty="0"/>
              <a:t>, 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persatuan</a:t>
            </a:r>
            <a:r>
              <a:rPr lang="en-US" dirty="0"/>
              <a:t>, 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dipecah</a:t>
            </a:r>
            <a:r>
              <a:rPr lang="en-US" dirty="0"/>
              <a:t> </a:t>
            </a:r>
            <a:r>
              <a:rPr lang="en-US" dirty="0" err="1"/>
              <a:t>belah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kalah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penguasaan</a:t>
            </a:r>
            <a:r>
              <a:rPr lang="en-US" dirty="0"/>
              <a:t> IPTEKS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persenjataan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636" y="1"/>
            <a:ext cx="9109364" cy="1202485"/>
          </a:xfrm>
          <a:solidFill>
            <a:srgbClr val="FF0000"/>
          </a:solidFill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Landasan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Historis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Bangsa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Indonesia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Kerajaan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Penjajah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Kemerdekaan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Reformasi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Asal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nilai-nilai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Pancasila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lain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bangsa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sendiri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bangsa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Indonesia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kausa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materialis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Pancasila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29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 err="1"/>
              <a:t>Mengapa</a:t>
            </a:r>
            <a:r>
              <a:rPr lang="en-US" sz="7200" dirty="0"/>
              <a:t> </a:t>
            </a:r>
            <a:r>
              <a:rPr lang="en-US" sz="7200" dirty="0" err="1"/>
              <a:t>demikian</a:t>
            </a:r>
            <a:r>
              <a:rPr lang="en-US" sz="7200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886201"/>
            <a:ext cx="27146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457201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6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“</a:t>
            </a:r>
            <a:r>
              <a:rPr lang="en-US" b="1" dirty="0" err="1"/>
              <a:t>Seperti</a:t>
            </a:r>
            <a:r>
              <a:rPr lang="en-US" b="1" dirty="0"/>
              <a:t> kata </a:t>
            </a:r>
            <a:r>
              <a:rPr lang="en-US" b="1" dirty="0" err="1"/>
              <a:t>Soekarno</a:t>
            </a:r>
            <a:r>
              <a:rPr lang="en-US" b="1" dirty="0"/>
              <a:t> “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1"/>
            <a:ext cx="8229600" cy="48307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”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-kali </a:t>
            </a:r>
            <a:r>
              <a:rPr lang="en-US" dirty="0" err="1"/>
              <a:t>meninggalkan</a:t>
            </a:r>
            <a:r>
              <a:rPr lang="en-US" dirty="0"/>
              <a:t> </a:t>
            </a:r>
            <a:r>
              <a:rPr lang="en-US" dirty="0" err="1"/>
              <a:t>sejarah</a:t>
            </a:r>
            <a:r>
              <a:rPr lang="en-US" dirty="0"/>
              <a:t>.” </a:t>
            </a:r>
          </a:p>
          <a:p>
            <a:pPr>
              <a:buFont typeface="Wingdings" pitchFamily="2" charset="2"/>
              <a:buChar char="v"/>
            </a:pP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adalah</a:t>
            </a:r>
            <a:r>
              <a:rPr lang="en-US" dirty="0"/>
              <a:t> ?....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bangsa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bijaksana</a:t>
            </a:r>
            <a:r>
              <a:rPr lang="en-US" dirty="0"/>
              <a:t> di masa </a:t>
            </a:r>
            <a:r>
              <a:rPr lang="en-US" dirty="0" err="1"/>
              <a:t>depan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ungkapan</a:t>
            </a:r>
            <a:r>
              <a:rPr lang="en-US" dirty="0"/>
              <a:t> </a:t>
            </a:r>
            <a:r>
              <a:rPr lang="en-US" dirty="0" err="1"/>
              <a:t>filsuf</a:t>
            </a:r>
            <a:r>
              <a:rPr lang="en-US" dirty="0"/>
              <a:t> Yunani (Cicero, 106-43SM), </a:t>
            </a:r>
            <a:r>
              <a:rPr lang="en-US" dirty="0" err="1"/>
              <a:t>mengungkapkan</a:t>
            </a:r>
            <a:r>
              <a:rPr lang="en-US" dirty="0"/>
              <a:t>, </a:t>
            </a:r>
            <a:r>
              <a:rPr lang="en-US" i="1" dirty="0"/>
              <a:t>“Historia Vitae </a:t>
            </a:r>
            <a:r>
              <a:rPr lang="en-US" i="1" dirty="0" err="1"/>
              <a:t>Magistra</a:t>
            </a:r>
            <a:r>
              <a:rPr lang="en-US" dirty="0"/>
              <a:t>”, yang </a:t>
            </a:r>
            <a:r>
              <a:rPr lang="en-US" dirty="0" err="1"/>
              <a:t>bermakna</a:t>
            </a:r>
            <a:r>
              <a:rPr lang="en-US" dirty="0"/>
              <a:t>, “Sejarah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kearifan</a:t>
            </a:r>
            <a:r>
              <a:rPr lang="en-US" dirty="0"/>
              <a:t>”.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Atau</a:t>
            </a:r>
            <a:r>
              <a:rPr lang="en-US" dirty="0"/>
              <a:t>  </a:t>
            </a:r>
            <a:r>
              <a:rPr lang="en-US" dirty="0" err="1"/>
              <a:t>pendapat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(</a:t>
            </a:r>
            <a:r>
              <a:rPr lang="en-US" i="1" dirty="0"/>
              <a:t>common-sense</a:t>
            </a:r>
            <a:r>
              <a:rPr lang="en-US" dirty="0"/>
              <a:t>) </a:t>
            </a:r>
            <a:r>
              <a:rPr lang="en-US" dirty="0" err="1"/>
              <a:t>mengatakan</a:t>
            </a:r>
            <a:r>
              <a:rPr lang="en-US" dirty="0"/>
              <a:t>, </a:t>
            </a:r>
            <a:r>
              <a:rPr lang="en-US" dirty="0" err="1"/>
              <a:t>bahwa</a:t>
            </a:r>
            <a:r>
              <a:rPr lang="en-US" dirty="0"/>
              <a:t> “Sejarah </a:t>
            </a:r>
            <a:r>
              <a:rPr lang="en-US" dirty="0" err="1"/>
              <a:t>merupakan</a:t>
            </a:r>
            <a:r>
              <a:rPr lang="en-US" dirty="0"/>
              <a:t> guru </a:t>
            </a:r>
            <a:r>
              <a:rPr lang="en-US" dirty="0" err="1"/>
              <a:t>kehidupan</a:t>
            </a:r>
            <a:r>
              <a:rPr lang="en-US" dirty="0"/>
              <a:t>”.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965" y="5070764"/>
            <a:ext cx="2478403" cy="135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3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444" y="764373"/>
            <a:ext cx="5030755" cy="1293028"/>
          </a:xfrm>
        </p:spPr>
        <p:txBody>
          <a:bodyPr>
            <a:normAutofit fontScale="90000"/>
          </a:bodyPr>
          <a:lstStyle/>
          <a:p>
            <a:r>
              <a:rPr lang="en-US" sz="3200" b="1" dirty="0" err="1"/>
              <a:t>Apakah</a:t>
            </a:r>
            <a:r>
              <a:rPr lang="en-US" sz="3200" b="1" dirty="0"/>
              <a:t> </a:t>
            </a:r>
            <a:r>
              <a:rPr lang="en-US" sz="3200" b="1" dirty="0" err="1"/>
              <a:t>Implikasinya</a:t>
            </a:r>
            <a:r>
              <a:rPr lang="en-US" sz="3200" b="1" dirty="0"/>
              <a:t> </a:t>
            </a:r>
            <a:r>
              <a:rPr lang="en-US" sz="3200" b="1" dirty="0" err="1"/>
              <a:t>Pengayaan</a:t>
            </a:r>
            <a:r>
              <a:rPr lang="en-US" sz="3200" b="1" dirty="0"/>
              <a:t> </a:t>
            </a:r>
            <a:r>
              <a:rPr lang="en-US" sz="3200" b="1" dirty="0" err="1"/>
              <a:t>Materi</a:t>
            </a:r>
            <a:r>
              <a:rPr lang="en-US" sz="3200" b="1" dirty="0"/>
              <a:t> </a:t>
            </a:r>
            <a:r>
              <a:rPr lang="en-US" sz="3200" b="1" dirty="0" err="1"/>
              <a:t>Perkuliahan</a:t>
            </a:r>
            <a:r>
              <a:rPr lang="en-US" sz="3200" b="1" dirty="0"/>
              <a:t> Pancasila </a:t>
            </a:r>
            <a:r>
              <a:rPr lang="en-US" sz="3200" b="1" dirty="0" err="1"/>
              <a:t>Melalui</a:t>
            </a:r>
            <a:r>
              <a:rPr lang="en-US" sz="3200" b="1" dirty="0"/>
              <a:t> </a:t>
            </a:r>
            <a:r>
              <a:rPr lang="en-US" sz="3200" b="1" dirty="0" err="1"/>
              <a:t>Pendekatan</a:t>
            </a:r>
            <a:r>
              <a:rPr lang="en-US" sz="3200" b="1" dirty="0"/>
              <a:t> </a:t>
            </a:r>
            <a:r>
              <a:rPr lang="en-US" sz="3200" b="1" dirty="0" err="1"/>
              <a:t>Historis</a:t>
            </a:r>
            <a:r>
              <a:rPr lang="en-US" sz="3200" b="1" dirty="0"/>
              <a:t> 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295401"/>
            <a:ext cx="5791200" cy="483076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100" dirty="0" err="1"/>
              <a:t>Tidak</a:t>
            </a:r>
            <a:r>
              <a:rPr lang="en-US" sz="2100" dirty="0"/>
              <a:t> </a:t>
            </a:r>
            <a:r>
              <a:rPr lang="en-US" sz="2100" dirty="0" err="1"/>
              <a:t>boleh</a:t>
            </a:r>
            <a:r>
              <a:rPr lang="en-US" sz="2100" dirty="0"/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dianggap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remeh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dirty="0" err="1"/>
              <a:t>guna</a:t>
            </a:r>
            <a:r>
              <a:rPr lang="en-US" sz="2100" dirty="0"/>
              <a:t> </a:t>
            </a:r>
            <a:r>
              <a:rPr lang="en-US" sz="2100" dirty="0" err="1"/>
              <a:t>mewujudkan</a:t>
            </a:r>
            <a:r>
              <a:rPr lang="en-US" sz="2100" dirty="0"/>
              <a:t> </a:t>
            </a:r>
            <a:r>
              <a:rPr lang="en-US" sz="2100" dirty="0" err="1"/>
              <a:t>kejayaan</a:t>
            </a:r>
            <a:r>
              <a:rPr lang="en-US" sz="2100" dirty="0"/>
              <a:t> </a:t>
            </a:r>
            <a:r>
              <a:rPr lang="en-US" sz="2100" dirty="0" err="1"/>
              <a:t>bangsa</a:t>
            </a:r>
            <a:r>
              <a:rPr lang="en-US" sz="2100" dirty="0"/>
              <a:t> di </a:t>
            </a:r>
            <a:r>
              <a:rPr lang="en-US" sz="2100" dirty="0" err="1"/>
              <a:t>kemudian</a:t>
            </a:r>
            <a:r>
              <a:rPr lang="en-US" sz="2100" dirty="0"/>
              <a:t> </a:t>
            </a:r>
            <a:r>
              <a:rPr lang="en-US" sz="2100" dirty="0" err="1"/>
              <a:t>hari</a:t>
            </a:r>
            <a:r>
              <a:rPr lang="en-US" sz="2100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100" dirty="0" err="1"/>
              <a:t>Mahasiswa</a:t>
            </a:r>
            <a:r>
              <a:rPr lang="en-US" sz="2100" dirty="0"/>
              <a:t> </a:t>
            </a:r>
            <a:r>
              <a:rPr lang="en-US" sz="2100" dirty="0" err="1"/>
              <a:t>diharapkan</a:t>
            </a:r>
            <a:r>
              <a:rPr lang="en-US" sz="2100" dirty="0"/>
              <a:t> </a:t>
            </a:r>
            <a:r>
              <a:rPr lang="en-US" sz="2100" dirty="0" err="1"/>
              <a:t>dapat</a:t>
            </a:r>
            <a:r>
              <a:rPr lang="en-US" sz="2100" dirty="0"/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mengambil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pelajaran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atau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hikmah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dari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berbagai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peristiwa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sejarah</a:t>
            </a:r>
            <a:r>
              <a:rPr lang="en-US" sz="2100" b="1" i="1" dirty="0">
                <a:solidFill>
                  <a:srgbClr val="FF0000"/>
                </a:solidFill>
              </a:rPr>
              <a:t>,</a:t>
            </a:r>
            <a:r>
              <a:rPr lang="en-US" sz="2100" dirty="0"/>
              <a:t> </a:t>
            </a:r>
            <a:r>
              <a:rPr lang="en-US" sz="2100" dirty="0" err="1"/>
              <a:t>baik</a:t>
            </a:r>
            <a:r>
              <a:rPr lang="en-US" sz="2100" dirty="0"/>
              <a:t> </a:t>
            </a:r>
            <a:r>
              <a:rPr lang="en-US" sz="2100" dirty="0" err="1"/>
              <a:t>sejarah</a:t>
            </a:r>
            <a:r>
              <a:rPr lang="en-US" sz="2100" dirty="0"/>
              <a:t> </a:t>
            </a:r>
            <a:r>
              <a:rPr lang="en-US" sz="2100" dirty="0" err="1"/>
              <a:t>nasional</a:t>
            </a:r>
            <a:r>
              <a:rPr lang="en-US" sz="2100" dirty="0"/>
              <a:t> </a:t>
            </a:r>
            <a:r>
              <a:rPr lang="en-US" sz="2100" dirty="0" err="1"/>
              <a:t>maupun</a:t>
            </a:r>
            <a:r>
              <a:rPr lang="en-US" sz="2100" dirty="0"/>
              <a:t> </a:t>
            </a:r>
            <a:r>
              <a:rPr lang="en-US" sz="2100" dirty="0" err="1"/>
              <a:t>sejarah</a:t>
            </a:r>
            <a:r>
              <a:rPr lang="en-US" sz="2100" dirty="0"/>
              <a:t> </a:t>
            </a:r>
            <a:r>
              <a:rPr lang="en-US" sz="2100" dirty="0" err="1"/>
              <a:t>bangsa-bangsa</a:t>
            </a:r>
            <a:r>
              <a:rPr lang="en-US" sz="2100" dirty="0"/>
              <a:t> lain. </a:t>
            </a:r>
          </a:p>
          <a:p>
            <a:pPr>
              <a:buFont typeface="Wingdings" pitchFamily="2" charset="2"/>
              <a:buChar char="q"/>
            </a:pPr>
            <a:r>
              <a:rPr lang="en-US" sz="2100" dirty="0" err="1"/>
              <a:t>Mahasiswa</a:t>
            </a:r>
            <a:r>
              <a:rPr lang="en-US" sz="2100" dirty="0"/>
              <a:t> </a:t>
            </a:r>
            <a:r>
              <a:rPr lang="en-US" sz="2100" dirty="0" err="1"/>
              <a:t>diharapkan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memperoleh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inspirasi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untuk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berpartisipasi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dalam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pembangunan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bangsa</a:t>
            </a:r>
            <a:r>
              <a:rPr lang="en-US" sz="2100" dirty="0"/>
              <a:t> </a:t>
            </a:r>
            <a:r>
              <a:rPr lang="en-US" sz="2100" dirty="0" err="1"/>
              <a:t>sesuai</a:t>
            </a:r>
            <a:r>
              <a:rPr lang="en-US" sz="2100" dirty="0"/>
              <a:t> </a:t>
            </a:r>
            <a:r>
              <a:rPr lang="en-US" sz="2100" dirty="0" err="1"/>
              <a:t>dengan</a:t>
            </a:r>
            <a:r>
              <a:rPr lang="en-US" sz="2100" dirty="0"/>
              <a:t> program </a:t>
            </a:r>
            <a:r>
              <a:rPr lang="en-US" sz="2100" dirty="0" err="1"/>
              <a:t>studi</a:t>
            </a:r>
            <a:r>
              <a:rPr lang="en-US" sz="2100" dirty="0"/>
              <a:t> </a:t>
            </a:r>
            <a:r>
              <a:rPr lang="en-US" sz="2100" dirty="0" err="1"/>
              <a:t>masing-masing</a:t>
            </a:r>
            <a:r>
              <a:rPr lang="en-US" sz="2100" dirty="0"/>
              <a:t>. </a:t>
            </a:r>
          </a:p>
          <a:p>
            <a:pPr>
              <a:buFont typeface="Wingdings" pitchFamily="2" charset="2"/>
              <a:buChar char="q"/>
            </a:pPr>
            <a:r>
              <a:rPr lang="en-US" sz="2100" dirty="0" err="1"/>
              <a:t>Mahasiswa</a:t>
            </a:r>
            <a:r>
              <a:rPr lang="en-US" sz="2100" dirty="0"/>
              <a:t> </a:t>
            </a:r>
            <a:r>
              <a:rPr lang="en-US" sz="2100" dirty="0" err="1"/>
              <a:t>dapat</a:t>
            </a:r>
            <a:r>
              <a:rPr lang="en-US" sz="2100" dirty="0"/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berperan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serta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secara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aktif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dan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arif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dalam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berbagai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kehidupan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berbangsa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dan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bernegara</a:t>
            </a:r>
            <a:r>
              <a:rPr lang="en-US" sz="2100" b="1" i="1" dirty="0">
                <a:solidFill>
                  <a:srgbClr val="FF0000"/>
                </a:solidFill>
              </a:rPr>
              <a:t>, </a:t>
            </a:r>
            <a:r>
              <a:rPr lang="en-US" sz="2100" b="1" i="1" dirty="0" err="1">
                <a:solidFill>
                  <a:srgbClr val="FF0000"/>
                </a:solidFill>
              </a:rPr>
              <a:t>serta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dapat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berusaha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menghindari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b="1" i="1" dirty="0" err="1">
                <a:solidFill>
                  <a:srgbClr val="FF0000"/>
                </a:solidFill>
              </a:rPr>
              <a:t>perilaku</a:t>
            </a:r>
            <a:r>
              <a:rPr lang="en-US" sz="2100" b="1" i="1" dirty="0">
                <a:solidFill>
                  <a:srgbClr val="FF0000"/>
                </a:solidFill>
              </a:rPr>
              <a:t> </a:t>
            </a:r>
            <a:r>
              <a:rPr lang="en-US" sz="2100" dirty="0"/>
              <a:t>yang </a:t>
            </a:r>
            <a:r>
              <a:rPr lang="en-US" sz="2100" dirty="0" err="1"/>
              <a:t>bernuansa</a:t>
            </a:r>
            <a:r>
              <a:rPr lang="en-US" sz="2100" dirty="0"/>
              <a:t> </a:t>
            </a:r>
            <a:r>
              <a:rPr lang="en-US" sz="2100" dirty="0" err="1"/>
              <a:t>mengulangi</a:t>
            </a:r>
            <a:r>
              <a:rPr lang="en-US" sz="2100" dirty="0"/>
              <a:t> </a:t>
            </a:r>
            <a:r>
              <a:rPr lang="en-US" sz="2100" dirty="0" err="1"/>
              <a:t>kembali</a:t>
            </a:r>
            <a:r>
              <a:rPr lang="en-US" sz="2100" dirty="0"/>
              <a:t> </a:t>
            </a:r>
            <a:r>
              <a:rPr lang="en-US" sz="2100" dirty="0" err="1"/>
              <a:t>kesalahan</a:t>
            </a:r>
            <a:r>
              <a:rPr lang="en-US" sz="2100" dirty="0"/>
              <a:t> </a:t>
            </a:r>
            <a:r>
              <a:rPr lang="en-US" sz="2100" dirty="0" err="1"/>
              <a:t>sejarah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31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180" y="135046"/>
            <a:ext cx="8610600" cy="1293028"/>
          </a:xfrm>
        </p:spPr>
        <p:txBody>
          <a:bodyPr>
            <a:normAutofit/>
          </a:bodyPr>
          <a:lstStyle/>
          <a:p>
            <a:r>
              <a:rPr lang="en-US" b="1" dirty="0" err="1"/>
              <a:t>Hikmah</a:t>
            </a:r>
            <a:r>
              <a:rPr lang="en-US" b="1" dirty="0"/>
              <a:t> Yang </a:t>
            </a:r>
            <a:r>
              <a:rPr lang="en-US" b="1" dirty="0" err="1"/>
              <a:t>Dipetik</a:t>
            </a:r>
            <a:r>
              <a:rPr lang="en-US" b="1" dirty="0"/>
              <a:t> Dari </a:t>
            </a:r>
            <a:r>
              <a:rPr lang="en-US" b="1" dirty="0" err="1"/>
              <a:t>Peristiwa</a:t>
            </a:r>
            <a:r>
              <a:rPr lang="en-US" b="1" dirty="0"/>
              <a:t> </a:t>
            </a:r>
            <a:r>
              <a:rPr lang="en-US" b="1" dirty="0" err="1"/>
              <a:t>Sejarah</a:t>
            </a:r>
            <a:r>
              <a:rPr lang="en-US" b="1" dirty="0"/>
              <a:t> </a:t>
            </a:r>
            <a:r>
              <a:rPr lang="en-US" b="1" dirty="0" err="1"/>
              <a:t>Nasional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524001"/>
            <a:ext cx="6858000" cy="460216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err="1">
                <a:solidFill>
                  <a:srgbClr val="FF0000"/>
                </a:solidFill>
              </a:rPr>
              <a:t>Refleksi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Perjuangan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bangsa</a:t>
            </a:r>
            <a:r>
              <a:rPr lang="en-US" sz="2400" b="1" dirty="0">
                <a:solidFill>
                  <a:srgbClr val="FF0000"/>
                </a:solidFill>
              </a:rPr>
              <a:t> Indonesia </a:t>
            </a:r>
            <a:r>
              <a:rPr lang="en-US" sz="2400" dirty="0" err="1"/>
              <a:t>pra</a:t>
            </a:r>
            <a:r>
              <a:rPr lang="en-US" sz="2400" dirty="0"/>
              <a:t> </a:t>
            </a:r>
            <a:r>
              <a:rPr lang="en-US" sz="2400" dirty="0" err="1"/>
              <a:t>pergerakan</a:t>
            </a:r>
            <a:r>
              <a:rPr lang="en-US" sz="2400" dirty="0"/>
              <a:t> </a:t>
            </a:r>
            <a:r>
              <a:rPr lang="en-US" sz="2400" dirty="0" err="1"/>
              <a:t>nasional</a:t>
            </a:r>
            <a:r>
              <a:rPr lang="en-US" sz="2400" dirty="0"/>
              <a:t> </a:t>
            </a:r>
            <a:r>
              <a:rPr lang="en-US" sz="2400" dirty="0" err="1"/>
              <a:t>selalu</a:t>
            </a:r>
            <a:r>
              <a:rPr lang="en-US" sz="2400" dirty="0"/>
              <a:t> </a:t>
            </a:r>
            <a:r>
              <a:rPr lang="en-US" sz="2400" dirty="0" err="1"/>
              <a:t>mengalami</a:t>
            </a:r>
            <a:r>
              <a:rPr lang="en-US" sz="2400" dirty="0"/>
              <a:t> </a:t>
            </a:r>
            <a:r>
              <a:rPr lang="en-US" sz="2400" dirty="0" err="1"/>
              <a:t>kekalahan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penjajah</a:t>
            </a:r>
            <a:r>
              <a:rPr lang="en-US" sz="2400" dirty="0"/>
              <a:t>?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err="1"/>
              <a:t>Apa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Refleksinya</a:t>
            </a:r>
            <a:r>
              <a:rPr lang="en-US" sz="2400" dirty="0"/>
              <a:t> 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/>
              <a:t>Perjuangan</a:t>
            </a:r>
            <a:r>
              <a:rPr lang="en-US" sz="1800" dirty="0"/>
              <a:t>  </a:t>
            </a:r>
            <a:r>
              <a:rPr lang="en-US" sz="1800" b="1" dirty="0" err="1">
                <a:solidFill>
                  <a:srgbClr val="FF0000"/>
                </a:solidFill>
              </a:rPr>
              <a:t>bersifat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kedaerahan</a:t>
            </a:r>
            <a:r>
              <a:rPr lang="en-US" sz="1800" dirty="0"/>
              <a:t>,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persatuan</a:t>
            </a:r>
            <a:r>
              <a:rPr lang="en-US" sz="1800" dirty="0"/>
              <a:t>, </a:t>
            </a:r>
            <a:r>
              <a:rPr lang="en-US" sz="1800" dirty="0" err="1"/>
              <a:t>mudah</a:t>
            </a:r>
            <a:r>
              <a:rPr lang="en-US" sz="1800" dirty="0"/>
              <a:t> </a:t>
            </a:r>
            <a:r>
              <a:rPr lang="en-US" sz="1800" dirty="0" err="1"/>
              <a:t>dipecah</a:t>
            </a:r>
            <a:r>
              <a:rPr lang="en-US" sz="1800" dirty="0"/>
              <a:t> </a:t>
            </a:r>
            <a:r>
              <a:rPr lang="en-US" sz="1800" dirty="0" err="1"/>
              <a:t>belah</a:t>
            </a:r>
            <a:r>
              <a:rPr lang="en-US" sz="1800" dirty="0"/>
              <a:t>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kalah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penguasaan</a:t>
            </a:r>
            <a:r>
              <a:rPr lang="en-US" sz="1800" dirty="0"/>
              <a:t> IPTEKS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bidang</a:t>
            </a:r>
            <a:r>
              <a:rPr lang="en-US" sz="1800" dirty="0"/>
              <a:t> </a:t>
            </a:r>
            <a:r>
              <a:rPr lang="en-US" sz="1800" dirty="0" err="1"/>
              <a:t>persenjataan</a:t>
            </a:r>
            <a:r>
              <a:rPr lang="en-US" sz="1800" dirty="0"/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Hal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menunjukkan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apabila</a:t>
            </a:r>
            <a:r>
              <a:rPr lang="en-US" sz="1800" dirty="0"/>
              <a:t> </a:t>
            </a:r>
            <a:r>
              <a:rPr lang="en-US" sz="1800" dirty="0" err="1"/>
              <a:t>integrasi</a:t>
            </a:r>
            <a:r>
              <a:rPr lang="en-US" sz="1800" dirty="0"/>
              <a:t> </a:t>
            </a:r>
            <a:r>
              <a:rPr lang="en-US" sz="1800" dirty="0" err="1"/>
              <a:t>bangsa</a:t>
            </a:r>
            <a:r>
              <a:rPr lang="en-US" sz="1800" dirty="0"/>
              <a:t>  </a:t>
            </a:r>
            <a:r>
              <a:rPr lang="en-US" sz="1800" dirty="0" err="1"/>
              <a:t>lemah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penguasaan</a:t>
            </a:r>
            <a:r>
              <a:rPr lang="en-US" sz="1800" dirty="0"/>
              <a:t> IPTEKS </a:t>
            </a:r>
            <a:r>
              <a:rPr lang="en-US" sz="1800" dirty="0" err="1"/>
              <a:t>lemah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bangsa</a:t>
            </a:r>
            <a:r>
              <a:rPr lang="en-US" sz="1800" dirty="0"/>
              <a:t> Indonesia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kembali</a:t>
            </a:r>
            <a:r>
              <a:rPr lang="en-US" sz="1800" dirty="0"/>
              <a:t> </a:t>
            </a:r>
            <a:r>
              <a:rPr lang="en-US" sz="1800" dirty="0" err="1"/>
              <a:t>terjajah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saing</a:t>
            </a:r>
            <a:r>
              <a:rPr lang="en-US" sz="1800" dirty="0"/>
              <a:t> </a:t>
            </a:r>
            <a:r>
              <a:rPr lang="en-US" sz="1800" dirty="0" err="1"/>
              <a:t>bangsa</a:t>
            </a:r>
            <a:r>
              <a:rPr lang="en-US" sz="1800" dirty="0"/>
              <a:t> </a:t>
            </a:r>
            <a:r>
              <a:rPr lang="en-US" sz="1800" dirty="0" err="1"/>
              <a:t>melemah</a:t>
            </a:r>
            <a:r>
              <a:rPr lang="en-US" sz="1800" dirty="0"/>
              <a:t>. 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err="1">
                <a:solidFill>
                  <a:srgbClr val="FF0000"/>
                </a:solidFill>
              </a:rPr>
              <a:t>Implikasi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pendekatan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historis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meningkatkan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motivasi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kejuangan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bangsa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dan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meningkatkan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motivasi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belajar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anda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menguasai</a:t>
            </a:r>
            <a:r>
              <a:rPr lang="en-US" sz="2400" dirty="0"/>
              <a:t> IPTEKS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prodi</a:t>
            </a:r>
            <a:r>
              <a:rPr lang="en-US" sz="2400" dirty="0"/>
              <a:t> </a:t>
            </a:r>
            <a:r>
              <a:rPr lang="en-US" sz="2400" dirty="0" err="1"/>
              <a:t>masing-masing</a:t>
            </a:r>
            <a:r>
              <a:rPr lang="en-US" sz="24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094" y="1945602"/>
            <a:ext cx="2133600" cy="418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95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</TotalTime>
  <Words>654</Words>
  <Application>Microsoft Office PowerPoint</Application>
  <PresentationFormat>Widescreen</PresentationFormat>
  <Paragraphs>78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Century Gothic</vt:lpstr>
      <vt:lpstr>Lucida Sans Unicode</vt:lpstr>
      <vt:lpstr>Wingdings</vt:lpstr>
      <vt:lpstr>Vapor Trail</vt:lpstr>
      <vt:lpstr>Pancasila dalam konteks sejarah perjuangan indonesia</vt:lpstr>
      <vt:lpstr>PowerPoint Presentation</vt:lpstr>
      <vt:lpstr>Landasan Historis </vt:lpstr>
      <vt:lpstr>Historis </vt:lpstr>
      <vt:lpstr>Landasan Historis</vt:lpstr>
      <vt:lpstr>Mengapa demikian?</vt:lpstr>
      <vt:lpstr>“Seperti kata Soekarno “ </vt:lpstr>
      <vt:lpstr>Apakah Implikasinya Pengayaan Materi Perkuliahan Pancasila Melalui Pendekatan Historis  ?</vt:lpstr>
      <vt:lpstr>Hikmah Yang Dipetik Dari Peristiwa Sejarah Nasional</vt:lpstr>
      <vt:lpstr>PowerPoint Presentation</vt:lpstr>
      <vt:lpstr>RUMUSAN DASAR NEGARA  Menurut Drs. Moh. Yamin</vt:lpstr>
      <vt:lpstr>RUMUSAN DASAR NEGARA  Menurut Prof. DR. Soepomo</vt:lpstr>
      <vt:lpstr>RUMUSAN DASAR NEGARA  Menurut Ir. soekarno</vt:lpstr>
      <vt:lpstr>PIAGAM JAKARTA-PANITIA SEMBILAN  (JAKARTA CHARTER) 22 Juni 1945</vt:lpstr>
      <vt:lpstr>Periode Pengusulan Pancasila</vt:lpstr>
      <vt:lpstr>Rumusan Pancasila dalam Pembukaan UUD 1945 adalah sebagai berikut: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Pancasila dalam konteks sejarah perjuangan indonesia</dc:title>
  <dc:creator>Juliana Tirza</dc:creator>
  <cp:lastModifiedBy>Juliana Tirza</cp:lastModifiedBy>
  <cp:revision>2</cp:revision>
  <dcterms:created xsi:type="dcterms:W3CDTF">2019-01-11T08:30:59Z</dcterms:created>
  <dcterms:modified xsi:type="dcterms:W3CDTF">2019-01-11T08:47:44Z</dcterms:modified>
</cp:coreProperties>
</file>